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5"/>
    <p:restoredTop sz="94669"/>
  </p:normalViewPr>
  <p:slideViewPr>
    <p:cSldViewPr snapToGrid="0" snapToObjects="1">
      <p:cViewPr>
        <p:scale>
          <a:sx n="92" d="100"/>
          <a:sy n="92" d="100"/>
        </p:scale>
        <p:origin x="816"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5/2/16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5/2/16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A Study of Tesla Motors</a:t>
            </a:r>
          </a:p>
          <a:p>
            <a:r>
              <a:rPr lang="en-US" dirty="0" smtClean="0"/>
              <a:t>By</a:t>
            </a:r>
          </a:p>
          <a:p>
            <a:r>
              <a:rPr lang="en-US" dirty="0" smtClean="0"/>
              <a:t>Lillian Asbury</a:t>
            </a:r>
            <a:endParaRPr lang="en-US" dirty="0"/>
          </a:p>
        </p:txBody>
      </p:sp>
      <p:pic>
        <p:nvPicPr>
          <p:cNvPr id="4" name="Picture 3"/>
          <p:cNvPicPr>
            <a:picLocks noChangeAspect="1"/>
          </p:cNvPicPr>
          <p:nvPr/>
        </p:nvPicPr>
        <p:blipFill>
          <a:blip r:embed="rId2"/>
          <a:stretch>
            <a:fillRect/>
          </a:stretch>
        </p:blipFill>
        <p:spPr>
          <a:xfrm>
            <a:off x="3885705" y="609601"/>
            <a:ext cx="4406833" cy="3200400"/>
          </a:xfrm>
          <a:prstGeom prst="rect">
            <a:avLst/>
          </a:prstGeom>
        </p:spPr>
      </p:pic>
      <p:pic>
        <p:nvPicPr>
          <p:cNvPr id="5" name="Picture 4"/>
          <p:cNvPicPr>
            <a:picLocks noChangeAspect="1"/>
          </p:cNvPicPr>
          <p:nvPr/>
        </p:nvPicPr>
        <p:blipFill>
          <a:blip r:embed="rId3"/>
          <a:stretch>
            <a:fillRect/>
          </a:stretch>
        </p:blipFill>
        <p:spPr>
          <a:xfrm>
            <a:off x="393205" y="3886200"/>
            <a:ext cx="3492500" cy="2324100"/>
          </a:xfrm>
          <a:prstGeom prst="rect">
            <a:avLst/>
          </a:prstGeom>
        </p:spPr>
      </p:pic>
      <p:pic>
        <p:nvPicPr>
          <p:cNvPr id="6" name="Picture 5"/>
          <p:cNvPicPr>
            <a:picLocks noChangeAspect="1"/>
          </p:cNvPicPr>
          <p:nvPr/>
        </p:nvPicPr>
        <p:blipFill>
          <a:blip r:embed="rId4"/>
          <a:stretch>
            <a:fillRect/>
          </a:stretch>
        </p:blipFill>
        <p:spPr>
          <a:xfrm>
            <a:off x="7476277" y="4357255"/>
            <a:ext cx="4308764" cy="2154382"/>
          </a:xfrm>
          <a:prstGeom prst="rect">
            <a:avLst/>
          </a:prstGeom>
        </p:spPr>
      </p:pic>
    </p:spTree>
    <p:extLst>
      <p:ext uri="{BB962C8B-B14F-4D97-AF65-F5344CB8AC3E}">
        <p14:creationId xmlns:p14="http://schemas.microsoft.com/office/powerpoint/2010/main" val="213088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recommendation</a:t>
            </a:r>
            <a:endParaRPr lang="en-US" dirty="0"/>
          </a:p>
        </p:txBody>
      </p:sp>
      <p:sp>
        <p:nvSpPr>
          <p:cNvPr id="3" name="Content Placeholder 2"/>
          <p:cNvSpPr>
            <a:spLocks noGrp="1"/>
          </p:cNvSpPr>
          <p:nvPr>
            <p:ph idx="1"/>
          </p:nvPr>
        </p:nvSpPr>
        <p:spPr>
          <a:xfrm>
            <a:off x="622798" y="2353101"/>
            <a:ext cx="9905998" cy="3124201"/>
          </a:xfrm>
        </p:spPr>
        <p:txBody>
          <a:bodyPr>
            <a:normAutofit/>
          </a:bodyPr>
          <a:lstStyle/>
          <a:p>
            <a:r>
              <a:rPr lang="en-US" sz="2800" dirty="0" smtClean="0"/>
              <a:t>All 3 recommended</a:t>
            </a:r>
          </a:p>
          <a:p>
            <a:r>
              <a:rPr lang="en-US" sz="2800" dirty="0" smtClean="0"/>
              <a:t>Company has enough revenue </a:t>
            </a:r>
          </a:p>
          <a:p>
            <a:r>
              <a:rPr lang="en-US" sz="2800" dirty="0" smtClean="0"/>
              <a:t>Enough time to employ all three</a:t>
            </a:r>
            <a:endParaRPr lang="en-US" sz="2800" dirty="0"/>
          </a:p>
        </p:txBody>
      </p:sp>
      <p:pic>
        <p:nvPicPr>
          <p:cNvPr id="5" name="Picture 4"/>
          <p:cNvPicPr>
            <a:picLocks noChangeAspect="1"/>
          </p:cNvPicPr>
          <p:nvPr/>
        </p:nvPicPr>
        <p:blipFill>
          <a:blip r:embed="rId2"/>
          <a:stretch>
            <a:fillRect/>
          </a:stretch>
        </p:blipFill>
        <p:spPr>
          <a:xfrm>
            <a:off x="6899563" y="1013250"/>
            <a:ext cx="4147847" cy="3661907"/>
          </a:xfrm>
          <a:prstGeom prst="rect">
            <a:avLst/>
          </a:prstGeom>
        </p:spPr>
      </p:pic>
    </p:spTree>
    <p:extLst>
      <p:ext uri="{BB962C8B-B14F-4D97-AF65-F5344CB8AC3E}">
        <p14:creationId xmlns:p14="http://schemas.microsoft.com/office/powerpoint/2010/main" val="86675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normAutofit/>
          </a:bodyPr>
          <a:lstStyle/>
          <a:p>
            <a:r>
              <a:rPr lang="en-US" sz="5400" dirty="0" smtClean="0"/>
              <a:t>Thank you!</a:t>
            </a:r>
            <a:endParaRPr lang="en-US" sz="5400" dirty="0"/>
          </a:p>
        </p:txBody>
      </p:sp>
      <p:pic>
        <p:nvPicPr>
          <p:cNvPr id="4" name="Picture 3"/>
          <p:cNvPicPr>
            <a:picLocks noChangeAspect="1"/>
          </p:cNvPicPr>
          <p:nvPr/>
        </p:nvPicPr>
        <p:blipFill>
          <a:blip r:embed="rId2"/>
          <a:stretch>
            <a:fillRect/>
          </a:stretch>
        </p:blipFill>
        <p:spPr>
          <a:xfrm>
            <a:off x="5110738" y="2088569"/>
            <a:ext cx="6632867" cy="3979721"/>
          </a:xfrm>
          <a:prstGeom prst="rect">
            <a:avLst/>
          </a:prstGeom>
        </p:spPr>
      </p:pic>
    </p:spTree>
    <p:extLst>
      <p:ext uri="{BB962C8B-B14F-4D97-AF65-F5344CB8AC3E}">
        <p14:creationId xmlns:p14="http://schemas.microsoft.com/office/powerpoint/2010/main" val="164057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Tesla’s information</a:t>
            </a:r>
            <a:endParaRPr lang="en-US" dirty="0"/>
          </a:p>
        </p:txBody>
      </p:sp>
      <p:sp>
        <p:nvSpPr>
          <p:cNvPr id="3" name="Content Placeholder 2"/>
          <p:cNvSpPr>
            <a:spLocks noGrp="1"/>
          </p:cNvSpPr>
          <p:nvPr>
            <p:ph idx="1"/>
          </p:nvPr>
        </p:nvSpPr>
        <p:spPr>
          <a:xfrm>
            <a:off x="361158" y="2514600"/>
            <a:ext cx="9905998" cy="3098800"/>
          </a:xfrm>
        </p:spPr>
        <p:txBody>
          <a:bodyPr/>
          <a:lstStyle/>
          <a:p>
            <a:r>
              <a:rPr lang="en-US" dirty="0" smtClean="0"/>
              <a:t>Founded in 2003</a:t>
            </a:r>
          </a:p>
          <a:p>
            <a:r>
              <a:rPr lang="en-US" dirty="0" smtClean="0"/>
              <a:t>Company name comes from Inventor Nikola Tesla</a:t>
            </a:r>
          </a:p>
          <a:p>
            <a:r>
              <a:rPr lang="en-US" dirty="0" smtClean="0"/>
              <a:t>Their first motor that they invented was based off of Nikola Tesla’s patented induction motor</a:t>
            </a:r>
          </a:p>
          <a:p>
            <a:r>
              <a:rPr lang="en-US" dirty="0" smtClean="0"/>
              <a:t>In 2017, they will launch their new car- The Model 3</a:t>
            </a:r>
          </a:p>
          <a:p>
            <a:r>
              <a:rPr lang="en-US" dirty="0" smtClean="0"/>
              <a:t>The new car is supposed to have a base model price of $35,000</a:t>
            </a:r>
            <a:endParaRPr lang="en-US" dirty="0"/>
          </a:p>
        </p:txBody>
      </p:sp>
      <p:pic>
        <p:nvPicPr>
          <p:cNvPr id="4" name="Picture 3"/>
          <p:cNvPicPr>
            <a:picLocks noChangeAspect="1"/>
          </p:cNvPicPr>
          <p:nvPr/>
        </p:nvPicPr>
        <p:blipFill>
          <a:blip r:embed="rId2"/>
          <a:stretch>
            <a:fillRect/>
          </a:stretch>
        </p:blipFill>
        <p:spPr>
          <a:xfrm>
            <a:off x="9486900" y="609600"/>
            <a:ext cx="2451100" cy="3314700"/>
          </a:xfrm>
          <a:prstGeom prst="rect">
            <a:avLst/>
          </a:prstGeom>
        </p:spPr>
      </p:pic>
    </p:spTree>
    <p:extLst>
      <p:ext uri="{BB962C8B-B14F-4D97-AF65-F5344CB8AC3E}">
        <p14:creationId xmlns:p14="http://schemas.microsoft.com/office/powerpoint/2010/main" val="105586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303213" y="2247901"/>
            <a:ext cx="6961187" cy="3175000"/>
          </a:xfrm>
        </p:spPr>
        <p:txBody>
          <a:bodyPr/>
          <a:lstStyle/>
          <a:p>
            <a:r>
              <a:rPr lang="en-US" dirty="0" smtClean="0"/>
              <a:t>Their goal is to become a car company that everyone can buy from</a:t>
            </a:r>
          </a:p>
          <a:p>
            <a:r>
              <a:rPr lang="en-US" dirty="0" smtClean="0"/>
              <a:t>With more customers comes more issues</a:t>
            </a:r>
          </a:p>
          <a:p>
            <a:r>
              <a:rPr lang="en-US" dirty="0" smtClean="0"/>
              <a:t>Their website is not user friendly- and there is not enough information on it</a:t>
            </a:r>
          </a:p>
          <a:p>
            <a:r>
              <a:rPr lang="en-US" dirty="0" smtClean="0"/>
              <a:t>They do not have enough customer support on their website</a:t>
            </a:r>
            <a:endParaRPr lang="en-US" dirty="0"/>
          </a:p>
        </p:txBody>
      </p:sp>
      <p:pic>
        <p:nvPicPr>
          <p:cNvPr id="4" name="Picture 3"/>
          <p:cNvPicPr>
            <a:picLocks noChangeAspect="1"/>
          </p:cNvPicPr>
          <p:nvPr/>
        </p:nvPicPr>
        <p:blipFill>
          <a:blip r:embed="rId2"/>
          <a:stretch>
            <a:fillRect/>
          </a:stretch>
        </p:blipFill>
        <p:spPr>
          <a:xfrm>
            <a:off x="7832965" y="242770"/>
            <a:ext cx="3897721" cy="2919529"/>
          </a:xfrm>
          <a:prstGeom prst="rect">
            <a:avLst/>
          </a:prstGeom>
        </p:spPr>
      </p:pic>
      <p:pic>
        <p:nvPicPr>
          <p:cNvPr id="5" name="Picture 4"/>
          <p:cNvPicPr>
            <a:picLocks noChangeAspect="1"/>
          </p:cNvPicPr>
          <p:nvPr/>
        </p:nvPicPr>
        <p:blipFill>
          <a:blip r:embed="rId3"/>
          <a:stretch>
            <a:fillRect/>
          </a:stretch>
        </p:blipFill>
        <p:spPr>
          <a:xfrm>
            <a:off x="7773009" y="3835401"/>
            <a:ext cx="3957677" cy="2374606"/>
          </a:xfrm>
          <a:prstGeom prst="rect">
            <a:avLst/>
          </a:prstGeom>
        </p:spPr>
      </p:pic>
    </p:spTree>
    <p:extLst>
      <p:ext uri="{BB962C8B-B14F-4D97-AF65-F5344CB8AC3E}">
        <p14:creationId xmlns:p14="http://schemas.microsoft.com/office/powerpoint/2010/main" val="122904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criteria</a:t>
            </a:r>
            <a:endParaRPr lang="en-US" dirty="0"/>
          </a:p>
        </p:txBody>
      </p:sp>
      <p:sp>
        <p:nvSpPr>
          <p:cNvPr id="3" name="Content Placeholder 2"/>
          <p:cNvSpPr>
            <a:spLocks noGrp="1"/>
          </p:cNvSpPr>
          <p:nvPr>
            <p:ph idx="1"/>
          </p:nvPr>
        </p:nvSpPr>
        <p:spPr>
          <a:xfrm>
            <a:off x="1141413" y="2286001"/>
            <a:ext cx="9905998" cy="3923730"/>
          </a:xfrm>
        </p:spPr>
        <p:txBody>
          <a:bodyPr>
            <a:normAutofit/>
          </a:bodyPr>
          <a:lstStyle/>
          <a:p>
            <a:pPr lvl="0"/>
            <a:r>
              <a:rPr lang="en-US" dirty="0">
                <a:effectLst/>
              </a:rPr>
              <a:t>Cost</a:t>
            </a:r>
          </a:p>
          <a:p>
            <a:pPr lvl="0"/>
            <a:r>
              <a:rPr lang="en-US" dirty="0">
                <a:effectLst/>
              </a:rPr>
              <a:t>Productivity</a:t>
            </a:r>
          </a:p>
          <a:p>
            <a:pPr lvl="0"/>
            <a:r>
              <a:rPr lang="en-US" dirty="0">
                <a:effectLst/>
              </a:rPr>
              <a:t>Ease of Implementation</a:t>
            </a:r>
          </a:p>
          <a:p>
            <a:pPr lvl="0"/>
            <a:r>
              <a:rPr lang="en-US" dirty="0" smtClean="0">
                <a:effectLst/>
              </a:rPr>
              <a:t>Timeliness</a:t>
            </a:r>
          </a:p>
          <a:p>
            <a:pPr lvl="0"/>
            <a:endParaRPr lang="en-US" dirty="0">
              <a:effectLst/>
            </a:endParaRPr>
          </a:p>
          <a:p>
            <a:r>
              <a:rPr lang="en-US" dirty="0">
                <a:effectLst/>
              </a:rPr>
              <a:t>Cost refers to the amount of money that is needed for each option in order to fund it. Productivity refers to the rate of output and effectiveness from each individual option.  Ease of implementation refers to the amount of difficultly that it will take to make the option into a viable reality.  Timeliness refers to the amount of time needed to start and implement the option.</a:t>
            </a:r>
          </a:p>
          <a:p>
            <a:endParaRPr lang="en-US" dirty="0"/>
          </a:p>
        </p:txBody>
      </p:sp>
      <p:pic>
        <p:nvPicPr>
          <p:cNvPr id="4" name="Picture 3"/>
          <p:cNvPicPr>
            <a:picLocks noChangeAspect="1"/>
          </p:cNvPicPr>
          <p:nvPr/>
        </p:nvPicPr>
        <p:blipFill>
          <a:blip r:embed="rId2"/>
          <a:stretch>
            <a:fillRect/>
          </a:stretch>
        </p:blipFill>
        <p:spPr>
          <a:xfrm>
            <a:off x="6984999" y="609600"/>
            <a:ext cx="3155287" cy="3141264"/>
          </a:xfrm>
          <a:prstGeom prst="rect">
            <a:avLst/>
          </a:prstGeom>
        </p:spPr>
      </p:pic>
    </p:spTree>
    <p:extLst>
      <p:ext uri="{BB962C8B-B14F-4D97-AF65-F5344CB8AC3E}">
        <p14:creationId xmlns:p14="http://schemas.microsoft.com/office/powerpoint/2010/main" val="191188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 – create a general support number &amp; E-Mail</a:t>
            </a:r>
            <a:endParaRPr lang="en-US" dirty="0"/>
          </a:p>
        </p:txBody>
      </p:sp>
      <p:sp>
        <p:nvSpPr>
          <p:cNvPr id="3" name="Content Placeholder 2"/>
          <p:cNvSpPr>
            <a:spLocks noGrp="1"/>
          </p:cNvSpPr>
          <p:nvPr>
            <p:ph idx="1"/>
          </p:nvPr>
        </p:nvSpPr>
        <p:spPr/>
        <p:txBody>
          <a:bodyPr/>
          <a:lstStyle/>
          <a:p>
            <a:r>
              <a:rPr lang="en-US" dirty="0" smtClean="0"/>
              <a:t>They have a set of help numbers in place</a:t>
            </a:r>
          </a:p>
          <a:p>
            <a:r>
              <a:rPr lang="en-US" dirty="0" smtClean="0"/>
              <a:t>Hire new personnel</a:t>
            </a:r>
          </a:p>
          <a:p>
            <a:r>
              <a:rPr lang="en-US" dirty="0" smtClean="0"/>
              <a:t>Add in a phone line</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8011804" y="2514600"/>
            <a:ext cx="3429000" cy="2362200"/>
          </a:xfrm>
          <a:prstGeom prst="rect">
            <a:avLst/>
          </a:prstGeom>
        </p:spPr>
      </p:pic>
    </p:spTree>
    <p:extLst>
      <p:ext uri="{BB962C8B-B14F-4D97-AF65-F5344CB8AC3E}">
        <p14:creationId xmlns:p14="http://schemas.microsoft.com/office/powerpoint/2010/main" val="91308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 Set up live chat help on website</a:t>
            </a:r>
            <a:endParaRPr lang="en-US" dirty="0"/>
          </a:p>
        </p:txBody>
      </p:sp>
      <p:sp>
        <p:nvSpPr>
          <p:cNvPr id="3" name="Content Placeholder 2"/>
          <p:cNvSpPr>
            <a:spLocks noGrp="1"/>
          </p:cNvSpPr>
          <p:nvPr>
            <p:ph idx="1"/>
          </p:nvPr>
        </p:nvSpPr>
        <p:spPr/>
        <p:txBody>
          <a:bodyPr/>
          <a:lstStyle/>
          <a:p>
            <a:r>
              <a:rPr lang="en-US" dirty="0" smtClean="0"/>
              <a:t>Live chat management companies available</a:t>
            </a:r>
          </a:p>
          <a:p>
            <a:r>
              <a:rPr lang="en-US" dirty="0" smtClean="0"/>
              <a:t>Hire new personnel</a:t>
            </a:r>
          </a:p>
          <a:p>
            <a:r>
              <a:rPr lang="en-US" dirty="0" smtClean="0"/>
              <a:t>Competitors use live chat</a:t>
            </a:r>
          </a:p>
          <a:p>
            <a:endParaRPr lang="en-US" dirty="0"/>
          </a:p>
        </p:txBody>
      </p:sp>
      <p:pic>
        <p:nvPicPr>
          <p:cNvPr id="4" name="Picture 3"/>
          <p:cNvPicPr>
            <a:picLocks noChangeAspect="1"/>
          </p:cNvPicPr>
          <p:nvPr/>
        </p:nvPicPr>
        <p:blipFill>
          <a:blip r:embed="rId2"/>
          <a:stretch>
            <a:fillRect/>
          </a:stretch>
        </p:blipFill>
        <p:spPr>
          <a:xfrm>
            <a:off x="7558964" y="2357651"/>
            <a:ext cx="2984500" cy="2730500"/>
          </a:xfrm>
          <a:prstGeom prst="rect">
            <a:avLst/>
          </a:prstGeom>
        </p:spPr>
      </p:pic>
    </p:spTree>
    <p:extLst>
      <p:ext uri="{BB962C8B-B14F-4D97-AF65-F5344CB8AC3E}">
        <p14:creationId xmlns:p14="http://schemas.microsoft.com/office/powerpoint/2010/main" val="3468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 – rearrange website &amp; add more information</a:t>
            </a:r>
            <a:endParaRPr lang="en-US" dirty="0"/>
          </a:p>
        </p:txBody>
      </p:sp>
      <p:sp>
        <p:nvSpPr>
          <p:cNvPr id="3" name="Content Placeholder 2"/>
          <p:cNvSpPr>
            <a:spLocks noGrp="1"/>
          </p:cNvSpPr>
          <p:nvPr>
            <p:ph idx="1"/>
          </p:nvPr>
        </p:nvSpPr>
        <p:spPr>
          <a:xfrm>
            <a:off x="731980" y="2514600"/>
            <a:ext cx="9905998" cy="3124201"/>
          </a:xfrm>
        </p:spPr>
        <p:txBody>
          <a:bodyPr/>
          <a:lstStyle/>
          <a:p>
            <a:r>
              <a:rPr lang="en-US" dirty="0" smtClean="0"/>
              <a:t>Already employ web service</a:t>
            </a:r>
          </a:p>
          <a:p>
            <a:r>
              <a:rPr lang="en-US" dirty="0" smtClean="0"/>
              <a:t>Management already in place</a:t>
            </a:r>
            <a:endParaRPr lang="en-US" dirty="0"/>
          </a:p>
        </p:txBody>
      </p:sp>
      <p:pic>
        <p:nvPicPr>
          <p:cNvPr id="4" name="Picture 3"/>
          <p:cNvPicPr>
            <a:picLocks noChangeAspect="1"/>
          </p:cNvPicPr>
          <p:nvPr/>
        </p:nvPicPr>
        <p:blipFill>
          <a:blip r:embed="rId2"/>
          <a:stretch>
            <a:fillRect/>
          </a:stretch>
        </p:blipFill>
        <p:spPr>
          <a:xfrm>
            <a:off x="8954826" y="1587499"/>
            <a:ext cx="3086100" cy="2641600"/>
          </a:xfrm>
          <a:prstGeom prst="rect">
            <a:avLst/>
          </a:prstGeom>
        </p:spPr>
      </p:pic>
      <p:pic>
        <p:nvPicPr>
          <p:cNvPr id="5" name="Picture 4"/>
          <p:cNvPicPr>
            <a:picLocks noChangeAspect="1"/>
          </p:cNvPicPr>
          <p:nvPr/>
        </p:nvPicPr>
        <p:blipFill>
          <a:blip r:embed="rId3"/>
          <a:stretch>
            <a:fillRect/>
          </a:stretch>
        </p:blipFill>
        <p:spPr>
          <a:xfrm>
            <a:off x="5134970" y="1746249"/>
            <a:ext cx="3505200" cy="2324100"/>
          </a:xfrm>
          <a:prstGeom prst="rect">
            <a:avLst/>
          </a:prstGeom>
        </p:spPr>
      </p:pic>
    </p:spTree>
    <p:extLst>
      <p:ext uri="{BB962C8B-B14F-4D97-AF65-F5344CB8AC3E}">
        <p14:creationId xmlns:p14="http://schemas.microsoft.com/office/powerpoint/2010/main" val="73396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Matrix</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414" y="2667000"/>
            <a:ext cx="7638792" cy="3663502"/>
          </a:xfrm>
        </p:spPr>
      </p:pic>
    </p:spTree>
    <p:extLst>
      <p:ext uri="{BB962C8B-B14F-4D97-AF65-F5344CB8AC3E}">
        <p14:creationId xmlns:p14="http://schemas.microsoft.com/office/powerpoint/2010/main" val="209585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1994" y="1512057"/>
            <a:ext cx="4482838" cy="3124201"/>
          </a:xfrm>
        </p:spPr>
        <p:txBody>
          <a:bodyPr/>
          <a:lstStyle/>
          <a:p>
            <a:r>
              <a:rPr lang="en-US" dirty="0" smtClean="0"/>
              <a:t>$1.8 Million 4</a:t>
            </a:r>
            <a:r>
              <a:rPr lang="en-US" baseline="30000" dirty="0" smtClean="0"/>
              <a:t>th</a:t>
            </a:r>
            <a:r>
              <a:rPr lang="en-US" dirty="0" smtClean="0"/>
              <a:t> quarter in 2015</a:t>
            </a:r>
          </a:p>
          <a:p>
            <a:r>
              <a:rPr lang="en-US" dirty="0" smtClean="0"/>
              <a:t>Over $700 million spend on R&amp;D in 2015</a:t>
            </a:r>
            <a:endParaRPr lang="en-US" dirty="0"/>
          </a:p>
        </p:txBody>
      </p:sp>
      <p:pic>
        <p:nvPicPr>
          <p:cNvPr id="4" name="Picture 3" descr="https://marketrealist.imgix.net/uploads/2015/10/gross-profits.png?w=660&amp;fit=max&amp;auto=format"/>
          <p:cNvPicPr/>
          <p:nvPr/>
        </p:nvPicPr>
        <p:blipFill>
          <a:blip r:embed="rId2">
            <a:extLst>
              <a:ext uri="{28A0092B-C50C-407E-A947-70E740481C1C}">
                <a14:useLocalDpi xmlns:a14="http://schemas.microsoft.com/office/drawing/2010/main" val="0"/>
              </a:ext>
            </a:extLst>
          </a:blip>
          <a:srcRect/>
          <a:stretch>
            <a:fillRect/>
          </a:stretch>
        </p:blipFill>
        <p:spPr bwMode="auto">
          <a:xfrm>
            <a:off x="434454" y="955163"/>
            <a:ext cx="5943600" cy="4237990"/>
          </a:xfrm>
          <a:prstGeom prst="rect">
            <a:avLst/>
          </a:prstGeom>
          <a:noFill/>
          <a:ln>
            <a:noFill/>
          </a:ln>
        </p:spPr>
      </p:pic>
    </p:spTree>
    <p:extLst>
      <p:ext uri="{BB962C8B-B14F-4D97-AF65-F5344CB8AC3E}">
        <p14:creationId xmlns:p14="http://schemas.microsoft.com/office/powerpoint/2010/main" val="2130115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120</TotalTime>
  <Words>291</Words>
  <Application>Microsoft Macintosh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Arial</vt:lpstr>
      <vt:lpstr>Mesh</vt:lpstr>
      <vt:lpstr> </vt:lpstr>
      <vt:lpstr>Tesla’s information</vt:lpstr>
      <vt:lpstr>The Problem</vt:lpstr>
      <vt:lpstr>Evaluation criteria</vt:lpstr>
      <vt:lpstr>Option 1 – create a general support number &amp; E-Mail</vt:lpstr>
      <vt:lpstr>Option 2 – Set up live chat help on website</vt:lpstr>
      <vt:lpstr>Option 3 – rearrange website &amp; add more information</vt:lpstr>
      <vt:lpstr>Option Matrix</vt:lpstr>
      <vt:lpstr>PowerPoint Presentation</vt:lpstr>
      <vt:lpstr>My recommendation</vt:lpstr>
      <vt:lpstr>Questions? 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Lillian Asbury</dc:creator>
  <cp:lastModifiedBy>Lillian Asbury</cp:lastModifiedBy>
  <cp:revision>10</cp:revision>
  <dcterms:created xsi:type="dcterms:W3CDTF">2016-05-02T19:23:53Z</dcterms:created>
  <dcterms:modified xsi:type="dcterms:W3CDTF">2016-05-02T21:24:26Z</dcterms:modified>
</cp:coreProperties>
</file>